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000000"/>
          </p15:clr>
        </p15:guide>
        <p15:guide id="2" orient="horz" pos="2784">
          <p15:clr>
            <a:srgbClr val="000000"/>
          </p15:clr>
        </p15:guide>
        <p15:guide id="3" pos="528">
          <p15:clr>
            <a:srgbClr val="000000"/>
          </p15:clr>
        </p15:guide>
        <p15:guide id="4" pos="8688">
          <p15:clr>
            <a:srgbClr val="000000"/>
          </p15:clr>
        </p15:guide>
        <p15:guide id="5" pos="6432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qnedtaUnePcYX3F/8SaDoHwpE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9"/>
  </p:normalViewPr>
  <p:slideViewPr>
    <p:cSldViewPr snapToGrid="0">
      <p:cViewPr varScale="1">
        <p:scale>
          <a:sx n="93" d="100"/>
          <a:sy n="93" d="100"/>
        </p:scale>
        <p:origin x="808" y="216"/>
      </p:cViewPr>
      <p:guideLst>
        <p:guide orient="horz" pos="2592"/>
        <p:guide orient="horz" pos="2784"/>
        <p:guide pos="528"/>
        <p:guide pos="8688"/>
        <p:guide pos="6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10aa0b0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3910aa0b0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/>
          <p:nvPr/>
        </p:nvSpPr>
        <p:spPr>
          <a:xfrm flipH="1">
            <a:off x="826907" y="3702756"/>
            <a:ext cx="13803489" cy="4535632"/>
          </a:xfrm>
          <a:prstGeom prst="snip1Rect">
            <a:avLst>
              <a:gd name="adj" fmla="val 9339"/>
            </a:avLst>
          </a:prstGeom>
          <a:solidFill>
            <a:srgbClr val="969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4"/>
          <p:cNvSpPr txBox="1">
            <a:spLocks noGrp="1"/>
          </p:cNvSpPr>
          <p:nvPr>
            <p:ph type="ctrTitle"/>
          </p:nvPr>
        </p:nvSpPr>
        <p:spPr>
          <a:xfrm>
            <a:off x="1549220" y="4199468"/>
            <a:ext cx="12683247" cy="177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800"/>
              </a:buClr>
              <a:buSzPts val="1400"/>
              <a:buNone/>
              <a:defRPr sz="5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ubTitle" idx="1"/>
          </p:nvPr>
        </p:nvSpPr>
        <p:spPr>
          <a:xfrm>
            <a:off x="1549220" y="6200423"/>
            <a:ext cx="12683247" cy="127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ahoma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17" name="Google Shape;17;p14" descr="Obsah obrázku Písmo, Grafika, typografie, design&#10;&#10;Obsah generovaný pomocí AI může být nesprávný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208" y="1491389"/>
            <a:ext cx="7185426" cy="15879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/>
          <p:nvPr/>
        </p:nvSpPr>
        <p:spPr>
          <a:xfrm rot="10800000" flipH="1">
            <a:off x="2822" y="-2975"/>
            <a:ext cx="10315221" cy="954061"/>
          </a:xfrm>
          <a:prstGeom prst="snip1Rect">
            <a:avLst>
              <a:gd name="adj" fmla="val 50000"/>
            </a:avLst>
          </a:prstGeom>
          <a:solidFill>
            <a:srgbClr val="DA17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A171C"/>
              </a:solidFill>
              <a:highlight>
                <a:srgbClr val="DA171C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slide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5"/>
          <p:cNvGrpSpPr/>
          <p:nvPr/>
        </p:nvGrpSpPr>
        <p:grpSpPr>
          <a:xfrm>
            <a:off x="826909" y="7315200"/>
            <a:ext cx="13803489" cy="923188"/>
            <a:chOff x="826909" y="7315200"/>
            <a:chExt cx="13803489" cy="923188"/>
          </a:xfrm>
        </p:grpSpPr>
        <p:sp>
          <p:nvSpPr>
            <p:cNvPr id="21" name="Google Shape;21;p15"/>
            <p:cNvSpPr/>
            <p:nvPr/>
          </p:nvSpPr>
          <p:spPr>
            <a:xfrm flipH="1">
              <a:off x="826909" y="7315200"/>
              <a:ext cx="13803489" cy="923188"/>
            </a:xfrm>
            <a:prstGeom prst="snip1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22;p15" descr="Obsah obrázku Písmo, Grafika, grafický design, bílé&#10;&#10;Obsah generovaný pomocí AI může být nesprávný.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008199" y="7513689"/>
              <a:ext cx="2381040" cy="5262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477108"/>
            <a:ext cx="12954000" cy="565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700"/>
              <a:buFont typeface="Arial"/>
              <a:buChar char="•"/>
              <a:defRPr>
                <a:solidFill>
                  <a:srgbClr val="464646"/>
                </a:solidFill>
              </a:defRPr>
            </a:lvl1pPr>
            <a:lvl2pPr marL="914400" lvl="1" indent="-37719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40"/>
              <a:buChar char="•"/>
              <a:defRPr>
                <a:solidFill>
                  <a:srgbClr val="3F647F"/>
                </a:solidFill>
              </a:defRPr>
            </a:lvl2pPr>
            <a:lvl3pPr marL="1371600" lvl="2" indent="-36576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Char char="•"/>
              <a:defRPr>
                <a:solidFill>
                  <a:srgbClr val="3F647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rgbClr val="3F647F"/>
                </a:solidFill>
              </a:defRPr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Char char="•"/>
              <a:defRPr>
                <a:solidFill>
                  <a:srgbClr val="3F647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4646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hapt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/>
          <p:nvPr/>
        </p:nvSpPr>
        <p:spPr>
          <a:xfrm flipH="1">
            <a:off x="826909" y="823965"/>
            <a:ext cx="13803489" cy="7414423"/>
          </a:xfrm>
          <a:prstGeom prst="snip1Rect">
            <a:avLst>
              <a:gd name="adj" fmla="val 6764"/>
            </a:avLst>
          </a:prstGeom>
          <a:solidFill>
            <a:srgbClr val="969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6"/>
          <p:cNvSpPr txBox="1">
            <a:spLocks noGrp="1"/>
          </p:cNvSpPr>
          <p:nvPr>
            <p:ph type="ctrTitle"/>
          </p:nvPr>
        </p:nvSpPr>
        <p:spPr>
          <a:xfrm>
            <a:off x="1549220" y="1441813"/>
            <a:ext cx="12683247" cy="177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800"/>
              </a:buClr>
              <a:buSzPts val="1400"/>
              <a:buNone/>
              <a:defRPr sz="5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ubTitle" idx="1"/>
          </p:nvPr>
        </p:nvSpPr>
        <p:spPr>
          <a:xfrm>
            <a:off x="1549220" y="3442768"/>
            <a:ext cx="12683247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ahoma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29" name="Google Shape;29;p16" descr="Obsah obrázku Písmo, Grafika, grafický design, bílé&#10;&#10;Obsah generovaný pomocí AI může být nesprávný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08199" y="7513689"/>
            <a:ext cx="2381040" cy="52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slide 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17"/>
          <p:cNvGrpSpPr/>
          <p:nvPr/>
        </p:nvGrpSpPr>
        <p:grpSpPr>
          <a:xfrm>
            <a:off x="826909" y="7315200"/>
            <a:ext cx="13803489" cy="923188"/>
            <a:chOff x="826909" y="7315200"/>
            <a:chExt cx="13803489" cy="923188"/>
          </a:xfrm>
        </p:grpSpPr>
        <p:sp>
          <p:nvSpPr>
            <p:cNvPr id="32" name="Google Shape;32;p17"/>
            <p:cNvSpPr/>
            <p:nvPr/>
          </p:nvSpPr>
          <p:spPr>
            <a:xfrm flipH="1">
              <a:off x="826909" y="7315200"/>
              <a:ext cx="13803489" cy="923188"/>
            </a:xfrm>
            <a:prstGeom prst="snip1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" name="Google Shape;33;p17" descr="Obsah obrázku Písmo, Grafika, grafický design, bílé&#10;&#10;Obsah generovaný pomocí AI může být nesprávný.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008199" y="7513689"/>
              <a:ext cx="2381040" cy="5262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838200" y="2088444"/>
            <a:ext cx="12954000" cy="504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0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700"/>
              <a:buFont typeface="Arial"/>
              <a:buChar char="•"/>
              <a:defRPr>
                <a:solidFill>
                  <a:srgbClr val="464646"/>
                </a:solidFill>
              </a:defRPr>
            </a:lvl1pPr>
            <a:lvl2pPr marL="914400" lvl="1" indent="-37719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40"/>
              <a:buChar char="•"/>
              <a:defRPr>
                <a:solidFill>
                  <a:srgbClr val="3F647F"/>
                </a:solidFill>
              </a:defRPr>
            </a:lvl2pPr>
            <a:lvl3pPr marL="1371600" lvl="2" indent="-36576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Char char="•"/>
              <a:defRPr>
                <a:solidFill>
                  <a:srgbClr val="3F647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rgbClr val="3F647F"/>
                </a:solidFill>
              </a:defRPr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Char char="•"/>
              <a:defRPr>
                <a:solidFill>
                  <a:srgbClr val="3F647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838200" y="330200"/>
            <a:ext cx="12954000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4646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onclus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/>
          <p:nvPr/>
        </p:nvSpPr>
        <p:spPr>
          <a:xfrm rot="10800000">
            <a:off x="826906" y="-1"/>
            <a:ext cx="13803489" cy="4538133"/>
          </a:xfrm>
          <a:prstGeom prst="snip1Rect">
            <a:avLst>
              <a:gd name="adj" fmla="val 9339"/>
            </a:avLst>
          </a:prstGeom>
          <a:solidFill>
            <a:srgbClr val="969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8"/>
          <p:cNvSpPr txBox="1">
            <a:spLocks noGrp="1"/>
          </p:cNvSpPr>
          <p:nvPr>
            <p:ph type="ctrTitle"/>
          </p:nvPr>
        </p:nvSpPr>
        <p:spPr>
          <a:xfrm>
            <a:off x="1549220" y="717279"/>
            <a:ext cx="12683247" cy="177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800"/>
              </a:buClr>
              <a:buSzPts val="1400"/>
              <a:buNone/>
              <a:defRPr sz="5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ubTitle" idx="1"/>
          </p:nvPr>
        </p:nvSpPr>
        <p:spPr>
          <a:xfrm>
            <a:off x="1549220" y="2718234"/>
            <a:ext cx="12683247" cy="115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ahoma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EEAFF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40" name="Google Shape;40;p18" descr="Obsah obrázku Písmo, Grafika, typografie, design&#10;&#10;Obsah generovaný pomocí AI může být nesprávný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908" y="5497671"/>
            <a:ext cx="4540912" cy="100354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8"/>
          <p:cNvSpPr/>
          <p:nvPr/>
        </p:nvSpPr>
        <p:spPr>
          <a:xfrm>
            <a:off x="0" y="7275539"/>
            <a:ext cx="10315221" cy="954061"/>
          </a:xfrm>
          <a:prstGeom prst="snip1Rect">
            <a:avLst>
              <a:gd name="adj" fmla="val 50000"/>
            </a:avLst>
          </a:prstGeom>
          <a:solidFill>
            <a:srgbClr val="DA17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A171C"/>
              </a:solidFill>
              <a:highlight>
                <a:srgbClr val="DA171C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12954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Autofit/>
          </a:bodyPr>
          <a:lstStyle>
            <a:lvl1pPr marL="457200" marR="0" lvl="0" indent="-400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ahoma"/>
              <a:buChar char="•"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719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Tahoma"/>
              <a:buChar char="•"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Tahoma"/>
              <a:buChar char="•"/>
              <a:defRPr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Char char="•"/>
              <a:defRPr sz="2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Tahoma"/>
              <a:buChar char="•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EEEAFF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rgbClr val="EEEA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EEEAFF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rgbClr val="EEEA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EEEAFF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rgbClr val="EEEA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EEEAFF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rgbClr val="EEEA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838200" y="330200"/>
            <a:ext cx="12954000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8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8C38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D8462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D8462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D8462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D8462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FFC2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FFC2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FFC2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FFC2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3" descr="Obsah obrázku bílé, černobílá, design&#10;&#10;Obsah generovaný pomocí AI může být nesprávný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>
            <a:spLocks noGrp="1"/>
          </p:cNvSpPr>
          <p:nvPr>
            <p:ph type="ctrTitle"/>
          </p:nvPr>
        </p:nvSpPr>
        <p:spPr>
          <a:xfrm>
            <a:off x="1549220" y="3894668"/>
            <a:ext cx="12683247" cy="177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800"/>
              </a:buClr>
              <a:buSzPts val="1400"/>
              <a:buNone/>
            </a:pPr>
            <a:r>
              <a:rPr lang="en-US"/>
              <a:t>XplainAct: Visualization for Personalized Intervention Insights </a:t>
            </a:r>
            <a:endParaRPr/>
          </a:p>
        </p:txBody>
      </p:sp>
      <p:sp>
        <p:nvSpPr>
          <p:cNvPr id="47" name="Google Shape;47;p1"/>
          <p:cNvSpPr txBox="1">
            <a:spLocks noGrp="1"/>
          </p:cNvSpPr>
          <p:nvPr>
            <p:ph type="subTitle" idx="1"/>
          </p:nvPr>
        </p:nvSpPr>
        <p:spPr>
          <a:xfrm>
            <a:off x="4013755" y="5955512"/>
            <a:ext cx="9658885" cy="214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ahoma"/>
              <a:buNone/>
            </a:pPr>
            <a:r>
              <a:rPr lang="en-US" sz="3200"/>
              <a:t>Yanming Zhang , Krishnakumar Hegde, Klaus Mueller</a:t>
            </a:r>
            <a:endParaRPr/>
          </a:p>
        </p:txBody>
      </p:sp>
      <p:pic>
        <p:nvPicPr>
          <p:cNvPr id="48" name="Google Shape;48;p1" descr="A black background with a black squar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220" y="7334611"/>
            <a:ext cx="3608839" cy="6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/>
        </p:nvSpPr>
        <p:spPr>
          <a:xfrm>
            <a:off x="9756183" y="6928549"/>
            <a:ext cx="391645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Visual Analytics and Imaging Lab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Computer Science Department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Stony Brook University</a:t>
            </a:r>
            <a:endParaRPr sz="20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Case Study</a:t>
            </a:r>
            <a:endParaRPr/>
          </a:p>
        </p:txBody>
      </p:sp>
      <p:pic>
        <p:nvPicPr>
          <p:cNvPr id="196" name="Google Shape;196;p10" descr="A diagram of a data flow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3426" y="2729525"/>
            <a:ext cx="4627463" cy="332235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10395485" y="6051877"/>
            <a:ext cx="32778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Workflow of XplainAct</a:t>
            </a:r>
            <a:endParaRPr sz="2000" b="0" i="0" u="none" strike="noStrike" cap="none">
              <a:solidFill>
                <a:srgbClr val="46464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206" y="1575503"/>
            <a:ext cx="9274332" cy="4949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10"/>
          <p:cNvGrpSpPr/>
          <p:nvPr/>
        </p:nvGrpSpPr>
        <p:grpSpPr>
          <a:xfrm>
            <a:off x="749085" y="4294432"/>
            <a:ext cx="12176502" cy="2167340"/>
            <a:chOff x="749085" y="4294432"/>
            <a:chExt cx="12176502" cy="2167340"/>
          </a:xfrm>
        </p:grpSpPr>
        <p:sp>
          <p:nvSpPr>
            <p:cNvPr id="200" name="Google Shape;200;p10"/>
            <p:cNvSpPr/>
            <p:nvPr/>
          </p:nvSpPr>
          <p:spPr>
            <a:xfrm>
              <a:off x="11670225" y="5358649"/>
              <a:ext cx="1255362" cy="501872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749085" y="4294432"/>
              <a:ext cx="9076839" cy="2167340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10"/>
          <p:cNvGrpSpPr/>
          <p:nvPr/>
        </p:nvGrpSpPr>
        <p:grpSpPr>
          <a:xfrm>
            <a:off x="5150940" y="68363"/>
            <a:ext cx="9407471" cy="6393409"/>
            <a:chOff x="5155287" y="68363"/>
            <a:chExt cx="9407471" cy="6393409"/>
          </a:xfrm>
        </p:grpSpPr>
        <p:pic>
          <p:nvPicPr>
            <p:cNvPr id="203" name="Google Shape;203;p10"/>
            <p:cNvPicPr preferRelativeResize="0"/>
            <p:nvPr/>
          </p:nvPicPr>
          <p:blipFill rotWithShape="1">
            <a:blip r:embed="rId5">
              <a:alphaModFix/>
            </a:blip>
            <a:srcRect t="1" b="-11670"/>
            <a:stretch/>
          </p:blipFill>
          <p:spPr>
            <a:xfrm>
              <a:off x="5155287" y="68363"/>
              <a:ext cx="9407471" cy="4116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204" name="Google Shape;204;p10"/>
            <p:cNvSpPr txBox="1"/>
            <p:nvPr/>
          </p:nvSpPr>
          <p:spPr>
            <a:xfrm>
              <a:off x="8806295" y="3782954"/>
              <a:ext cx="41192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Causal Graph under the Hood</a:t>
              </a: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9883426" y="4114800"/>
              <a:ext cx="4679332" cy="234697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10"/>
          <p:cNvSpPr/>
          <p:nvPr/>
        </p:nvSpPr>
        <p:spPr>
          <a:xfrm>
            <a:off x="3161654" y="4943959"/>
            <a:ext cx="309966" cy="697424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8132392" y="4796192"/>
            <a:ext cx="309966" cy="697424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8989017" y="2727880"/>
            <a:ext cx="2929180" cy="1045288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10"/>
          <p:cNvCxnSpPr/>
          <p:nvPr/>
        </p:nvCxnSpPr>
        <p:spPr>
          <a:xfrm>
            <a:off x="10318531" y="3075844"/>
            <a:ext cx="543063" cy="353270"/>
          </a:xfrm>
          <a:prstGeom prst="straightConnector1">
            <a:avLst/>
          </a:prstGeom>
          <a:noFill/>
          <a:ln w="60325" cap="flat" cmpd="sng">
            <a:solidFill>
              <a:srgbClr val="DA171C">
                <a:alpha val="60784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Limitations and Future Work</a:t>
            </a:r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body" idx="1"/>
          </p:nvPr>
        </p:nvSpPr>
        <p:spPr>
          <a:xfrm>
            <a:off x="838198" y="1808182"/>
            <a:ext cx="13242011" cy="327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Scalability</a:t>
            </a:r>
            <a:r>
              <a:rPr lang="en-US" sz="2400"/>
              <a:t>: Dimensionality Reduction 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Subgroup finding and definition</a:t>
            </a:r>
            <a:r>
              <a:rPr lang="en-US" sz="2400"/>
              <a:t>: Flexible subgroup identification; local causal model 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700"/>
              <a:buChar char="•"/>
            </a:pPr>
            <a:r>
              <a:rPr lang="en-US"/>
              <a:t>User Studies</a:t>
            </a:r>
            <a:r>
              <a:rPr lang="en-US" sz="2400"/>
              <a:t>: effectiveness in enhancing explainability comparing to other tools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910aa0b096_0_0"/>
          <p:cNvSpPr txBox="1">
            <a:spLocks noGrp="1"/>
          </p:cNvSpPr>
          <p:nvPr>
            <p:ph type="body" idx="1"/>
          </p:nvPr>
        </p:nvSpPr>
        <p:spPr>
          <a:xfrm>
            <a:off x="838200" y="1813485"/>
            <a:ext cx="10413600" cy="4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Medicine </a:t>
            </a:r>
            <a:r>
              <a:rPr lang="en-US" sz="2000"/>
              <a:t>Smoking </a:t>
            </a:r>
            <a:r>
              <a:rPr lang="en-US" sz="2000" b="1"/>
              <a:t>causes</a:t>
            </a:r>
            <a:r>
              <a:rPr lang="en-US" sz="2000"/>
              <a:t> lung cancer</a:t>
            </a:r>
            <a:endParaRPr sz="2000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Economics </a:t>
            </a:r>
            <a:r>
              <a:rPr lang="en-US" sz="2000"/>
              <a:t>Raising interest rates </a:t>
            </a:r>
            <a:r>
              <a:rPr lang="en-US" sz="2000" b="1"/>
              <a:t>reduces</a:t>
            </a:r>
            <a:r>
              <a:rPr lang="en-US" sz="2000"/>
              <a:t> inflation 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Environment </a:t>
            </a:r>
            <a:r>
              <a:rPr lang="en-US" sz="2000"/>
              <a:t>Deforestation </a:t>
            </a:r>
            <a:r>
              <a:rPr lang="en-US" sz="2000" b="1"/>
              <a:t>leads to </a:t>
            </a:r>
            <a:r>
              <a:rPr lang="en-US" sz="2000"/>
              <a:t>soil erosion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700"/>
              <a:buNone/>
            </a:pPr>
            <a:endParaRPr sz="2000"/>
          </a:p>
        </p:txBody>
      </p:sp>
      <p:sp>
        <p:nvSpPr>
          <p:cNvPr id="55" name="Google Shape;55;g3910aa0b096_0_0"/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Causality is everywhere</a:t>
            </a:r>
            <a:endParaRPr/>
          </a:p>
        </p:txBody>
      </p:sp>
      <p:sp>
        <p:nvSpPr>
          <p:cNvPr id="56" name="Google Shape;56;g3910aa0b096_0_0"/>
          <p:cNvSpPr txBox="1"/>
          <p:nvPr/>
        </p:nvSpPr>
        <p:spPr>
          <a:xfrm>
            <a:off x="1073904" y="4885729"/>
            <a:ext cx="635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Causal/treatment effect: Y</a:t>
            </a:r>
            <a:r>
              <a:rPr lang="en-US" sz="3000" b="0" i="0" u="none" strike="noStrike" cap="none" baseline="-25000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3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(1)-Y</a:t>
            </a:r>
            <a:r>
              <a:rPr lang="en-US" sz="3000" b="0" i="0" u="none" strike="noStrike" cap="none" baseline="-25000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3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(0)</a:t>
            </a:r>
            <a:endParaRPr/>
          </a:p>
        </p:txBody>
      </p:sp>
      <p:sp>
        <p:nvSpPr>
          <p:cNvPr id="57" name="Google Shape;57;g3910aa0b096_0_0"/>
          <p:cNvSpPr txBox="1"/>
          <p:nvPr/>
        </p:nvSpPr>
        <p:spPr>
          <a:xfrm>
            <a:off x="7663913" y="4962673"/>
            <a:ext cx="635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An example of treatment effect </a:t>
            </a:r>
            <a:endParaRPr/>
          </a:p>
        </p:txBody>
      </p:sp>
      <p:grpSp>
        <p:nvGrpSpPr>
          <p:cNvPr id="58" name="Google Shape;58;g3910aa0b096_0_0"/>
          <p:cNvGrpSpPr/>
          <p:nvPr/>
        </p:nvGrpSpPr>
        <p:grpSpPr>
          <a:xfrm>
            <a:off x="10066149" y="1390853"/>
            <a:ext cx="1185600" cy="1243200"/>
            <a:chOff x="10066149" y="1390853"/>
            <a:chExt cx="1185600" cy="1243200"/>
          </a:xfrm>
        </p:grpSpPr>
        <p:sp>
          <p:nvSpPr>
            <p:cNvPr id="59" name="Google Shape;59;g3910aa0b096_0_0"/>
            <p:cNvSpPr txBox="1"/>
            <p:nvPr/>
          </p:nvSpPr>
          <p:spPr>
            <a:xfrm>
              <a:off x="10066149" y="1390853"/>
              <a:ext cx="118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Bob</a:t>
              </a:r>
              <a:endParaRPr/>
            </a:p>
          </p:txBody>
        </p:sp>
        <p:pic>
          <p:nvPicPr>
            <p:cNvPr id="60" name="Google Shape;60;g3910aa0b096_0_0" descr="A black background with a black square&#10;&#10;AI-generated content may be incorrect.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44230" y="1876399"/>
              <a:ext cx="434623" cy="757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g3910aa0b096_0_0"/>
          <p:cNvSpPr txBox="1"/>
          <p:nvPr/>
        </p:nvSpPr>
        <p:spPr>
          <a:xfrm>
            <a:off x="8558535" y="4410848"/>
            <a:ext cx="118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Y</a:t>
            </a:r>
            <a:r>
              <a:rPr lang="en-US" sz="2000" b="0" i="0" u="none" strike="noStrike" cap="none" baseline="-25000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(1)</a:t>
            </a:r>
            <a:endParaRPr/>
          </a:p>
        </p:txBody>
      </p:sp>
      <p:sp>
        <p:nvSpPr>
          <p:cNvPr id="62" name="Google Shape;62;g3910aa0b096_0_0"/>
          <p:cNvSpPr txBox="1"/>
          <p:nvPr/>
        </p:nvSpPr>
        <p:spPr>
          <a:xfrm>
            <a:off x="11901810" y="4399948"/>
            <a:ext cx="118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Y</a:t>
            </a:r>
            <a:r>
              <a:rPr lang="en-US" sz="2000" b="0" i="0" u="none" strike="noStrike" cap="none" baseline="-25000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(0)</a:t>
            </a:r>
            <a:endParaRPr/>
          </a:p>
        </p:txBody>
      </p:sp>
      <p:grpSp>
        <p:nvGrpSpPr>
          <p:cNvPr id="63" name="Google Shape;63;g3910aa0b096_0_0"/>
          <p:cNvGrpSpPr/>
          <p:nvPr/>
        </p:nvGrpSpPr>
        <p:grpSpPr>
          <a:xfrm>
            <a:off x="10890142" y="1389641"/>
            <a:ext cx="3364579" cy="2982473"/>
            <a:chOff x="10890142" y="1389641"/>
            <a:chExt cx="3364579" cy="2982473"/>
          </a:xfrm>
        </p:grpSpPr>
        <p:pic>
          <p:nvPicPr>
            <p:cNvPr id="64" name="Google Shape;64;g3910aa0b096_0_0"/>
            <p:cNvPicPr preferRelativeResize="0"/>
            <p:nvPr/>
          </p:nvPicPr>
          <p:blipFill rotWithShape="1">
            <a:blip r:embed="rId4">
              <a:alphaModFix/>
            </a:blip>
            <a:srcRect l="51255" t="31148" b="36032"/>
            <a:stretch/>
          </p:blipFill>
          <p:spPr>
            <a:xfrm>
              <a:off x="10890142" y="2438840"/>
              <a:ext cx="1907747" cy="1125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g3910aa0b096_0_0" descr="A red cross with a black background&#10;&#10;AI-generated content may be incorrect.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268843" y="3581892"/>
              <a:ext cx="451555" cy="7902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g3910aa0b096_0_0"/>
            <p:cNvSpPr txBox="1"/>
            <p:nvPr/>
          </p:nvSpPr>
          <p:spPr>
            <a:xfrm>
              <a:off x="11901810" y="1389641"/>
              <a:ext cx="118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World 2</a:t>
              </a:r>
              <a:endParaRPr/>
            </a:p>
          </p:txBody>
        </p:sp>
        <p:sp>
          <p:nvSpPr>
            <p:cNvPr id="67" name="Google Shape;67;g3910aa0b096_0_0"/>
            <p:cNvSpPr txBox="1"/>
            <p:nvPr/>
          </p:nvSpPr>
          <p:spPr>
            <a:xfrm>
              <a:off x="12518921" y="3643725"/>
              <a:ext cx="1735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EF413E"/>
                  </a:solidFill>
                  <a:latin typeface="Tahoma"/>
                  <a:ea typeface="Tahoma"/>
                  <a:cs typeface="Tahoma"/>
                  <a:sym typeface="Tahoma"/>
                </a:rPr>
                <a:t>Hypertension</a:t>
              </a:r>
              <a:endParaRPr/>
            </a:p>
          </p:txBody>
        </p:sp>
      </p:grpSp>
      <p:grpSp>
        <p:nvGrpSpPr>
          <p:cNvPr id="68" name="Google Shape;68;g3910aa0b096_0_0"/>
          <p:cNvGrpSpPr/>
          <p:nvPr/>
        </p:nvGrpSpPr>
        <p:grpSpPr>
          <a:xfrm>
            <a:off x="8558535" y="1389641"/>
            <a:ext cx="2170154" cy="3010307"/>
            <a:chOff x="8558535" y="1389641"/>
            <a:chExt cx="2170154" cy="3010307"/>
          </a:xfrm>
        </p:grpSpPr>
        <p:pic>
          <p:nvPicPr>
            <p:cNvPr id="69" name="Google Shape;69;g3910aa0b096_0_0"/>
            <p:cNvPicPr preferRelativeResize="0"/>
            <p:nvPr/>
          </p:nvPicPr>
          <p:blipFill rotWithShape="1">
            <a:blip r:embed="rId4">
              <a:alphaModFix/>
            </a:blip>
            <a:srcRect t="33323" r="60427" b="36180"/>
            <a:stretch/>
          </p:blipFill>
          <p:spPr>
            <a:xfrm>
              <a:off x="8884245" y="2518475"/>
              <a:ext cx="1548697" cy="1046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g3910aa0b096_0_0" descr="A green symbol with a black background&#10;&#10;AI-generated content may be incorrect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19112" y="3587132"/>
              <a:ext cx="464466" cy="812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g3910aa0b096_0_0"/>
            <p:cNvSpPr txBox="1"/>
            <p:nvPr/>
          </p:nvSpPr>
          <p:spPr>
            <a:xfrm>
              <a:off x="8558535" y="1389641"/>
              <a:ext cx="118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World 1</a:t>
              </a:r>
              <a:endParaRPr/>
            </a:p>
          </p:txBody>
        </p:sp>
        <p:sp>
          <p:nvSpPr>
            <p:cNvPr id="72" name="Google Shape;72;g3910aa0b096_0_0"/>
            <p:cNvSpPr txBox="1"/>
            <p:nvPr/>
          </p:nvSpPr>
          <p:spPr>
            <a:xfrm>
              <a:off x="8992889" y="3667391"/>
              <a:ext cx="1735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399F4E"/>
                  </a:solidFill>
                  <a:latin typeface="Tahoma"/>
                  <a:ea typeface="Tahoma"/>
                  <a:cs typeface="Tahoma"/>
                  <a:sym typeface="Tahoma"/>
                </a:rPr>
                <a:t>Normal BP 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Conditional Average Treatment Effect</a:t>
            </a:r>
            <a:endParaRPr/>
          </a:p>
        </p:txBody>
      </p:sp>
      <p:sp>
        <p:nvSpPr>
          <p:cNvPr id="78" name="Google Shape;78;p3"/>
          <p:cNvSpPr txBox="1"/>
          <p:nvPr/>
        </p:nvSpPr>
        <p:spPr>
          <a:xfrm>
            <a:off x="639953" y="1710288"/>
            <a:ext cx="86853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Average Treatment effect (ATE): E[Y(1)]-E[Y(0)]</a:t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639953" y="2451538"/>
            <a:ext cx="12500606" cy="2017028"/>
            <a:chOff x="639953" y="2451538"/>
            <a:chExt cx="12500606" cy="2017028"/>
          </a:xfrm>
        </p:grpSpPr>
        <p:sp>
          <p:nvSpPr>
            <p:cNvPr id="80" name="Google Shape;80;p3"/>
            <p:cNvSpPr txBox="1"/>
            <p:nvPr/>
          </p:nvSpPr>
          <p:spPr>
            <a:xfrm>
              <a:off x="639953" y="3914568"/>
              <a:ext cx="12500606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Conditional Average Treatment effect (CATE): E[Y(1)|X]-E[Y(0)|X]</a:t>
              </a:r>
              <a:endParaRPr/>
            </a:p>
          </p:txBody>
        </p:sp>
        <p:cxnSp>
          <p:nvCxnSpPr>
            <p:cNvPr id="81" name="Google Shape;81;p3"/>
            <p:cNvCxnSpPr/>
            <p:nvPr/>
          </p:nvCxnSpPr>
          <p:spPr>
            <a:xfrm>
              <a:off x="4982628" y="2451538"/>
              <a:ext cx="0" cy="1355834"/>
            </a:xfrm>
            <a:prstGeom prst="straightConnector1">
              <a:avLst/>
            </a:prstGeom>
            <a:noFill/>
            <a:ln w="25400" cap="flat" cmpd="sng">
              <a:solidFill>
                <a:srgbClr val="323232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82" name="Google Shape;82;p3"/>
          <p:cNvGrpSpPr/>
          <p:nvPr/>
        </p:nvGrpSpPr>
        <p:grpSpPr>
          <a:xfrm>
            <a:off x="9782504" y="1831611"/>
            <a:ext cx="3507827" cy="1725025"/>
            <a:chOff x="9782504" y="1831611"/>
            <a:chExt cx="3507827" cy="1725025"/>
          </a:xfrm>
        </p:grpSpPr>
        <p:grpSp>
          <p:nvGrpSpPr>
            <p:cNvPr id="83" name="Google Shape;83;p3"/>
            <p:cNvGrpSpPr/>
            <p:nvPr/>
          </p:nvGrpSpPr>
          <p:grpSpPr>
            <a:xfrm>
              <a:off x="9782504" y="1831611"/>
              <a:ext cx="3507827" cy="553704"/>
              <a:chOff x="9782504" y="1831611"/>
              <a:chExt cx="3507827" cy="553704"/>
            </a:xfrm>
          </p:grpSpPr>
          <p:sp>
            <p:nvSpPr>
              <p:cNvPr id="84" name="Google Shape;84;p3"/>
              <p:cNvSpPr txBox="1"/>
              <p:nvPr/>
            </p:nvSpPr>
            <p:spPr>
              <a:xfrm>
                <a:off x="10391241" y="1831611"/>
                <a:ext cx="289909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464646"/>
                    </a:solidFill>
                    <a:latin typeface="Tahoma"/>
                    <a:ea typeface="Tahoma"/>
                    <a:cs typeface="Tahoma"/>
                    <a:sym typeface="Tahoma"/>
                  </a:rPr>
                  <a:t>Beneficial for all?</a:t>
                </a:r>
                <a:endParaRPr/>
              </a:p>
            </p:txBody>
          </p:sp>
          <p:pic>
            <p:nvPicPr>
              <p:cNvPr id="85" name="Google Shape;85;p3" descr="A black and white image of a pill&#10;&#10;AI-generated content may be incorrect.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782504" y="1831611"/>
                <a:ext cx="717332" cy="553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" name="Google Shape;86;p3"/>
            <p:cNvGrpSpPr/>
            <p:nvPr/>
          </p:nvGrpSpPr>
          <p:grpSpPr>
            <a:xfrm>
              <a:off x="10414889" y="2607589"/>
              <a:ext cx="2565832" cy="443729"/>
              <a:chOff x="10414889" y="2607589"/>
              <a:chExt cx="2565832" cy="443729"/>
            </a:xfrm>
          </p:grpSpPr>
          <p:pic>
            <p:nvPicPr>
              <p:cNvPr id="87" name="Google Shape;87;p3" descr="A red silhouette of a person&#10;&#10;AI-generated content may be incorrect.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937674" y="2617773"/>
                <a:ext cx="433545" cy="4335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Google Shape;88;p3" descr="A grey silhouette of a person&#10;&#10;AI-generated content may be incorrect.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414889" y="2607591"/>
                <a:ext cx="433549" cy="4335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Google Shape;89;p3" descr="A grey silhouette of a person&#10;&#10;AI-generated content may be incorrect.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460455" y="2607590"/>
                <a:ext cx="433549" cy="4335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3" descr="A grey silhouette of a person&#10;&#10;AI-generated content may be incorrect.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988277" y="2607589"/>
                <a:ext cx="433549" cy="4335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3" descr="A red silhouette of a person&#10;&#10;AI-generated content may be incorrect.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2547176" y="2607589"/>
                <a:ext cx="433545" cy="4335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2" name="Google Shape;92;p3"/>
            <p:cNvSpPr txBox="1"/>
            <p:nvPr/>
          </p:nvSpPr>
          <p:spPr>
            <a:xfrm>
              <a:off x="10834223" y="3156526"/>
              <a:ext cx="168601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Population</a:t>
              </a:r>
              <a:endParaRPr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10997777" y="4870148"/>
            <a:ext cx="1686011" cy="1410214"/>
            <a:chOff x="10997777" y="4870148"/>
            <a:chExt cx="1686011" cy="1410214"/>
          </a:xfrm>
        </p:grpSpPr>
        <p:grpSp>
          <p:nvGrpSpPr>
            <p:cNvPr id="94" name="Google Shape;94;p3"/>
            <p:cNvGrpSpPr/>
            <p:nvPr/>
          </p:nvGrpSpPr>
          <p:grpSpPr>
            <a:xfrm>
              <a:off x="11077582" y="4870148"/>
              <a:ext cx="1526407" cy="943692"/>
              <a:chOff x="10417752" y="4653025"/>
              <a:chExt cx="1526407" cy="943692"/>
            </a:xfrm>
          </p:grpSpPr>
          <p:pic>
            <p:nvPicPr>
              <p:cNvPr id="95" name="Google Shape;95;p3" descr="A red silhouette of a person&#10;&#10;AI-generated content may be incorrect.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964181" y="5163172"/>
                <a:ext cx="433545" cy="4335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3" descr="A grey silhouette of a person&#10;&#10;AI-generated content may be incorrect.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417752" y="4653025"/>
                <a:ext cx="433549" cy="4335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3" descr="A grey silhouette of a person&#10;&#10;AI-generated content may be incorrect.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964181" y="4663211"/>
                <a:ext cx="433549" cy="4335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3" descr="A grey silhouette of a person&#10;&#10;AI-generated content may be incorrect.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510610" y="4663211"/>
                <a:ext cx="433549" cy="4335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p3" descr="A red silhouette of a person&#10;&#10;AI-generated content may be incorrect.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417752" y="5163172"/>
                <a:ext cx="433545" cy="4335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0" name="Google Shape;100;p3"/>
            <p:cNvSpPr txBox="1"/>
            <p:nvPr/>
          </p:nvSpPr>
          <p:spPr>
            <a:xfrm>
              <a:off x="10997777" y="5880252"/>
              <a:ext cx="168601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Strata</a:t>
              </a:r>
              <a:endParaRPr/>
            </a:p>
          </p:txBody>
        </p:sp>
      </p:grpSp>
      <p:sp>
        <p:nvSpPr>
          <p:cNvPr id="101" name="Google Shape;101;p3"/>
          <p:cNvSpPr txBox="1"/>
          <p:nvPr/>
        </p:nvSpPr>
        <p:spPr>
          <a:xfrm>
            <a:off x="10536578" y="1773392"/>
            <a:ext cx="2899090" cy="461665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Not Necessarily!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10076639" y="6305596"/>
            <a:ext cx="3634729" cy="461665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Focus on each subgroup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Challenges</a:t>
            </a:r>
            <a:endParaRPr/>
          </a:p>
        </p:txBody>
      </p:sp>
      <p:grpSp>
        <p:nvGrpSpPr>
          <p:cNvPr id="108" name="Google Shape;108;p4"/>
          <p:cNvGrpSpPr/>
          <p:nvPr/>
        </p:nvGrpSpPr>
        <p:grpSpPr>
          <a:xfrm>
            <a:off x="838200" y="4010101"/>
            <a:ext cx="7225861" cy="1076747"/>
            <a:chOff x="838200" y="4010101"/>
            <a:chExt cx="7225861" cy="1076747"/>
          </a:xfrm>
        </p:grpSpPr>
        <p:sp>
          <p:nvSpPr>
            <p:cNvPr id="109" name="Google Shape;109;p4"/>
            <p:cNvSpPr txBox="1"/>
            <p:nvPr/>
          </p:nvSpPr>
          <p:spPr>
            <a:xfrm>
              <a:off x="838200" y="4010101"/>
              <a:ext cx="7225861" cy="835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464646"/>
                </a:buClr>
                <a:buSzPts val="2700"/>
                <a:buFont typeface="Arial"/>
                <a:buChar char="•"/>
              </a:pPr>
              <a:r>
                <a:rPr lang="en-US" sz="3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Explainability in intervention analysis </a:t>
              </a:r>
              <a:endParaRPr sz="3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Google Shape;110;p4"/>
            <p:cNvSpPr txBox="1"/>
            <p:nvPr/>
          </p:nvSpPr>
          <p:spPr>
            <a:xfrm>
              <a:off x="1237594" y="4686738"/>
              <a:ext cx="60776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How the AI/ML system came up with the result</a:t>
              </a: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>
            <a:off x="8127225" y="1808183"/>
            <a:ext cx="6354305" cy="3678775"/>
            <a:chOff x="8127225" y="1808183"/>
            <a:chExt cx="6354305" cy="3678775"/>
          </a:xfrm>
        </p:grpSpPr>
        <p:pic>
          <p:nvPicPr>
            <p:cNvPr id="112" name="Google Shape;112;p4" descr="A screenshot of a computer screen&#10;&#10;AI-generated content may be incorrect.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22828" y="1808183"/>
              <a:ext cx="5363101" cy="3037327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3" name="Google Shape;113;p4"/>
            <p:cNvSpPr txBox="1"/>
            <p:nvPr/>
          </p:nvSpPr>
          <p:spPr>
            <a:xfrm>
              <a:off x="8127225" y="5086848"/>
              <a:ext cx="63543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XplainAct for interventional effect analysis </a:t>
              </a:r>
              <a:endParaRPr/>
            </a:p>
          </p:txBody>
        </p:sp>
      </p:grpSp>
      <p:grpSp>
        <p:nvGrpSpPr>
          <p:cNvPr id="114" name="Google Shape;114;p4"/>
          <p:cNvGrpSpPr/>
          <p:nvPr/>
        </p:nvGrpSpPr>
        <p:grpSpPr>
          <a:xfrm>
            <a:off x="901364" y="1808184"/>
            <a:ext cx="7225861" cy="1600111"/>
            <a:chOff x="901364" y="1808184"/>
            <a:chExt cx="7225861" cy="1600111"/>
          </a:xfrm>
        </p:grpSpPr>
        <p:sp>
          <p:nvSpPr>
            <p:cNvPr id="115" name="Google Shape;115;p4"/>
            <p:cNvSpPr txBox="1"/>
            <p:nvPr/>
          </p:nvSpPr>
          <p:spPr>
            <a:xfrm>
              <a:off x="1237594" y="2392632"/>
              <a:ext cx="36733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Ethical concerns</a:t>
              </a:r>
              <a:endParaRPr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Time cost</a:t>
              </a:r>
              <a:endParaRPr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Money cost</a:t>
              </a: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901364" y="1808184"/>
              <a:ext cx="7225861" cy="723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646"/>
                </a:buClr>
                <a:buSzPts val="2700"/>
                <a:buFont typeface="Arial"/>
                <a:buChar char="•"/>
              </a:pPr>
              <a:r>
                <a:rPr lang="en-US" sz="3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Feasibility in applying interventions</a:t>
              </a:r>
              <a:endParaRPr/>
            </a:p>
            <a:p>
              <a:pPr marL="457200" marR="0" lvl="0" indent="-285750" algn="l" rtl="0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464646"/>
                </a:buClr>
                <a:buSzPts val="2700"/>
                <a:buFont typeface="Arial"/>
                <a:buNone/>
              </a:pPr>
              <a:endParaRPr sz="3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838199" y="1808182"/>
            <a:ext cx="9654154" cy="327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DG1: Specify intervention and estimate outcomes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DG2: Identify subgroups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DG3: Explain intervention results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700"/>
              <a:buChar char="•"/>
            </a:pPr>
            <a:r>
              <a:rPr lang="en-US"/>
              <a:t>DG4: Show feature-to-space relations.</a:t>
            </a:r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Deign Goals</a:t>
            </a:r>
            <a:endParaRPr/>
          </a:p>
        </p:txBody>
      </p:sp>
      <p:pic>
        <p:nvPicPr>
          <p:cNvPr id="123" name="Google Shape;123;p5" descr="A person and person talking to each oth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3810" y="3349746"/>
            <a:ext cx="5656881" cy="377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XplainAct Interface</a:t>
            </a:r>
            <a:endParaRPr/>
          </a:p>
        </p:txBody>
      </p:sp>
      <p:pic>
        <p:nvPicPr>
          <p:cNvPr id="129" name="Google Shape;129;p6" descr="A diagram of a data flow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7452" y="2182403"/>
            <a:ext cx="4627463" cy="3322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10372238" y="5598291"/>
            <a:ext cx="32778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Workflow of XplainAct</a:t>
            </a:r>
            <a:endParaRPr sz="2000" b="0" i="0" u="none" strike="noStrike" cap="none">
              <a:solidFill>
                <a:srgbClr val="46464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1" name="Google Shape;131;p6" descr="A screenshot of a computer screen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176" y="1428475"/>
            <a:ext cx="8972553" cy="5081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6"/>
          <p:cNvGrpSpPr/>
          <p:nvPr/>
        </p:nvGrpSpPr>
        <p:grpSpPr>
          <a:xfrm>
            <a:off x="464948" y="1650569"/>
            <a:ext cx="10709330" cy="2464231"/>
            <a:chOff x="464948" y="1650569"/>
            <a:chExt cx="10709330" cy="2464231"/>
          </a:xfrm>
        </p:grpSpPr>
        <p:sp>
          <p:nvSpPr>
            <p:cNvPr id="133" name="Google Shape;133;p6"/>
            <p:cNvSpPr/>
            <p:nvPr/>
          </p:nvSpPr>
          <p:spPr>
            <a:xfrm>
              <a:off x="464948" y="1650569"/>
              <a:ext cx="4293031" cy="2464231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9895668" y="3017278"/>
              <a:ext cx="1278610" cy="524086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6"/>
          <p:cNvGrpSpPr/>
          <p:nvPr/>
        </p:nvGrpSpPr>
        <p:grpSpPr>
          <a:xfrm>
            <a:off x="4851451" y="1650569"/>
            <a:ext cx="9437985" cy="3125219"/>
            <a:chOff x="4851451" y="1650569"/>
            <a:chExt cx="9437985" cy="3125219"/>
          </a:xfrm>
        </p:grpSpPr>
        <p:sp>
          <p:nvSpPr>
            <p:cNvPr id="136" name="Google Shape;136;p6"/>
            <p:cNvSpPr/>
            <p:nvPr/>
          </p:nvSpPr>
          <p:spPr>
            <a:xfrm>
              <a:off x="4851451" y="1650569"/>
              <a:ext cx="4432033" cy="2464231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880171" y="4114800"/>
              <a:ext cx="1278610" cy="524087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010826" y="4251701"/>
              <a:ext cx="1278610" cy="524087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6"/>
          <p:cNvGrpSpPr/>
          <p:nvPr/>
        </p:nvGrpSpPr>
        <p:grpSpPr>
          <a:xfrm>
            <a:off x="2735451" y="3637438"/>
            <a:ext cx="10022918" cy="2747864"/>
            <a:chOff x="2735451" y="3637438"/>
            <a:chExt cx="10022918" cy="2747864"/>
          </a:xfrm>
        </p:grpSpPr>
        <p:sp>
          <p:nvSpPr>
            <p:cNvPr id="140" name="Google Shape;140;p6"/>
            <p:cNvSpPr/>
            <p:nvPr/>
          </p:nvSpPr>
          <p:spPr>
            <a:xfrm>
              <a:off x="11479759" y="3637438"/>
              <a:ext cx="1278610" cy="524087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476494" y="4804138"/>
              <a:ext cx="1278610" cy="524087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2735451" y="4251700"/>
              <a:ext cx="6548033" cy="2133602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6"/>
          <p:cNvGrpSpPr/>
          <p:nvPr/>
        </p:nvGrpSpPr>
        <p:grpSpPr>
          <a:xfrm>
            <a:off x="439459" y="2162260"/>
            <a:ext cx="12315645" cy="4223042"/>
            <a:chOff x="439459" y="2162260"/>
            <a:chExt cx="12315645" cy="4223042"/>
          </a:xfrm>
        </p:grpSpPr>
        <p:sp>
          <p:nvSpPr>
            <p:cNvPr id="144" name="Google Shape;144;p6"/>
            <p:cNvSpPr/>
            <p:nvPr/>
          </p:nvSpPr>
          <p:spPr>
            <a:xfrm>
              <a:off x="439459" y="4251700"/>
              <a:ext cx="2295992" cy="2133602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11476494" y="2162260"/>
              <a:ext cx="1278610" cy="524087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6"/>
          <p:cNvSpPr txBox="1"/>
          <p:nvPr/>
        </p:nvSpPr>
        <p:spPr>
          <a:xfrm>
            <a:off x="2838607" y="6508127"/>
            <a:ext cx="40256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Overview of XplainAct Interface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Case Study</a:t>
            </a:r>
            <a:endParaRPr/>
          </a:p>
        </p:txBody>
      </p:sp>
      <p:grpSp>
        <p:nvGrpSpPr>
          <p:cNvPr id="152" name="Google Shape;152;p7"/>
          <p:cNvGrpSpPr/>
          <p:nvPr/>
        </p:nvGrpSpPr>
        <p:grpSpPr>
          <a:xfrm>
            <a:off x="10352870" y="2941867"/>
            <a:ext cx="4223287" cy="3952178"/>
            <a:chOff x="10352870" y="2941867"/>
            <a:chExt cx="4223287" cy="3952178"/>
          </a:xfrm>
        </p:grpSpPr>
        <p:pic>
          <p:nvPicPr>
            <p:cNvPr id="153" name="Google Shape;153;p7" descr="A cartoon of a person holding a clipboard&#10;&#10;AI-generated content may be incorrect.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22252" y="2941867"/>
              <a:ext cx="2324746" cy="3487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7"/>
            <p:cNvSpPr txBox="1"/>
            <p:nvPr/>
          </p:nvSpPr>
          <p:spPr>
            <a:xfrm>
              <a:off x="10352870" y="6493935"/>
              <a:ext cx="422328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464646"/>
                  </a:solidFill>
                  <a:latin typeface="Tahoma"/>
                  <a:ea typeface="Tahoma"/>
                  <a:cs typeface="Tahoma"/>
                  <a:sym typeface="Tahoma"/>
                </a:rPr>
                <a:t>Taylor (a health-conscious citizen)</a:t>
              </a:r>
              <a:endParaRPr/>
            </a:p>
          </p:txBody>
        </p:sp>
      </p:grpSp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688" y="1531970"/>
            <a:ext cx="9187734" cy="496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Case Study</a:t>
            </a:r>
            <a:endParaRPr/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449" y="1531970"/>
            <a:ext cx="9187734" cy="496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 descr="A diagram of a data flow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3426" y="2729525"/>
            <a:ext cx="4627463" cy="332235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10395485" y="6051877"/>
            <a:ext cx="32778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Workflow of XplainAct</a:t>
            </a:r>
            <a:endParaRPr sz="2000" b="0" i="0" u="none" strike="noStrike" cap="none">
              <a:solidFill>
                <a:srgbClr val="46464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10089398" y="2729526"/>
            <a:ext cx="1255362" cy="501872"/>
          </a:xfrm>
          <a:prstGeom prst="rect">
            <a:avLst/>
          </a:prstGeom>
          <a:noFill/>
          <a:ln w="28575" cap="flat" cmpd="sng">
            <a:solidFill>
              <a:srgbClr val="EF41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8"/>
          <p:cNvGrpSpPr/>
          <p:nvPr/>
        </p:nvGrpSpPr>
        <p:grpSpPr>
          <a:xfrm>
            <a:off x="749085" y="1597389"/>
            <a:ext cx="10595675" cy="2488238"/>
            <a:chOff x="749085" y="1597389"/>
            <a:chExt cx="10595675" cy="2488238"/>
          </a:xfrm>
        </p:grpSpPr>
        <p:sp>
          <p:nvSpPr>
            <p:cNvPr id="166" name="Google Shape;166;p8"/>
            <p:cNvSpPr/>
            <p:nvPr/>
          </p:nvSpPr>
          <p:spPr>
            <a:xfrm>
              <a:off x="10089398" y="3583755"/>
              <a:ext cx="1255362" cy="501872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749085" y="1597389"/>
              <a:ext cx="4365355" cy="2488238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8"/>
          <p:cNvGrpSpPr/>
          <p:nvPr/>
        </p:nvGrpSpPr>
        <p:grpSpPr>
          <a:xfrm>
            <a:off x="5266316" y="1597389"/>
            <a:ext cx="6070695" cy="3592510"/>
            <a:chOff x="5266316" y="1597389"/>
            <a:chExt cx="6070695" cy="3592510"/>
          </a:xfrm>
        </p:grpSpPr>
        <p:sp>
          <p:nvSpPr>
            <p:cNvPr id="169" name="Google Shape;169;p8"/>
            <p:cNvSpPr/>
            <p:nvPr/>
          </p:nvSpPr>
          <p:spPr>
            <a:xfrm>
              <a:off x="5266316" y="1597389"/>
              <a:ext cx="4474369" cy="2488238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0081649" y="4688027"/>
              <a:ext cx="1255362" cy="501872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838200" y="330199"/>
            <a:ext cx="12954000" cy="83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Case Study</a:t>
            </a:r>
            <a:endParaRPr/>
          </a:p>
        </p:txBody>
      </p:sp>
      <p:pic>
        <p:nvPicPr>
          <p:cNvPr id="176" name="Google Shape;176;p9" descr="A diagram of a data flow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3426" y="2729525"/>
            <a:ext cx="4627463" cy="332235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10395485" y="6051877"/>
            <a:ext cx="32778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64646"/>
                </a:solidFill>
                <a:latin typeface="Tahoma"/>
                <a:ea typeface="Tahoma"/>
                <a:cs typeface="Tahoma"/>
                <a:sym typeface="Tahoma"/>
              </a:rPr>
              <a:t>Workflow of XplainAct</a:t>
            </a:r>
            <a:endParaRPr sz="2000" b="0" i="0" u="none" strike="noStrike" cap="none">
              <a:solidFill>
                <a:srgbClr val="46464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206" y="1567754"/>
            <a:ext cx="9255244" cy="51352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9"/>
          <p:cNvGrpSpPr/>
          <p:nvPr/>
        </p:nvGrpSpPr>
        <p:grpSpPr>
          <a:xfrm>
            <a:off x="703618" y="2721234"/>
            <a:ext cx="12229718" cy="3788053"/>
            <a:chOff x="703618" y="2721234"/>
            <a:chExt cx="12229718" cy="3788053"/>
          </a:xfrm>
        </p:grpSpPr>
        <p:sp>
          <p:nvSpPr>
            <p:cNvPr id="180" name="Google Shape;180;p9"/>
            <p:cNvSpPr/>
            <p:nvPr/>
          </p:nvSpPr>
          <p:spPr>
            <a:xfrm>
              <a:off x="11677974" y="4194008"/>
              <a:ext cx="1255362" cy="501872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3104824" y="4324026"/>
              <a:ext cx="6713351" cy="2185261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03618" y="4324025"/>
              <a:ext cx="2401205" cy="2185261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11677974" y="2721234"/>
              <a:ext cx="1255362" cy="501872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9"/>
          <p:cNvGrpSpPr/>
          <p:nvPr/>
        </p:nvGrpSpPr>
        <p:grpSpPr>
          <a:xfrm>
            <a:off x="3836602" y="4990454"/>
            <a:ext cx="834229" cy="519193"/>
            <a:chOff x="3836602" y="4990454"/>
            <a:chExt cx="834229" cy="519193"/>
          </a:xfrm>
        </p:grpSpPr>
        <p:sp>
          <p:nvSpPr>
            <p:cNvPr id="185" name="Google Shape;185;p9"/>
            <p:cNvSpPr/>
            <p:nvPr/>
          </p:nvSpPr>
          <p:spPr>
            <a:xfrm>
              <a:off x="3836602" y="4990454"/>
              <a:ext cx="309966" cy="418452"/>
            </a:xfrm>
            <a:prstGeom prst="rect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360865" y="4990454"/>
              <a:ext cx="309966" cy="519193"/>
            </a:xfrm>
            <a:prstGeom prst="rect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9"/>
          <p:cNvGrpSpPr/>
          <p:nvPr/>
        </p:nvGrpSpPr>
        <p:grpSpPr>
          <a:xfrm>
            <a:off x="5276827" y="1650568"/>
            <a:ext cx="9179819" cy="3659270"/>
            <a:chOff x="5276827" y="1650568"/>
            <a:chExt cx="9179819" cy="3659270"/>
          </a:xfrm>
        </p:grpSpPr>
        <p:sp>
          <p:nvSpPr>
            <p:cNvPr id="188" name="Google Shape;188;p9"/>
            <p:cNvSpPr/>
            <p:nvPr/>
          </p:nvSpPr>
          <p:spPr>
            <a:xfrm>
              <a:off x="5276827" y="1650568"/>
              <a:ext cx="4541347" cy="2471979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13201284" y="4807966"/>
              <a:ext cx="1255362" cy="501872"/>
            </a:xfrm>
            <a:prstGeom prst="rect">
              <a:avLst/>
            </a:prstGeom>
            <a:noFill/>
            <a:ln w="28575" cap="flat" cmpd="sng">
              <a:solidFill>
                <a:srgbClr val="EF41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5757621" y="3223105"/>
              <a:ext cx="1193369" cy="372501"/>
            </a:xfrm>
            <a:prstGeom prst="rect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VIS 2025">
  <a:themeElements>
    <a:clrScheme name="Custom 3">
      <a:dk1>
        <a:srgbClr val="1D3160"/>
      </a:dk1>
      <a:lt1>
        <a:srgbClr val="2473B6"/>
      </a:lt1>
      <a:dk2>
        <a:srgbClr val="000000"/>
      </a:dk2>
      <a:lt2>
        <a:srgbClr val="FFFFFF"/>
      </a:lt2>
      <a:accent1>
        <a:srgbClr val="3F647E"/>
      </a:accent1>
      <a:accent2>
        <a:srgbClr val="6EB5EE"/>
      </a:accent2>
      <a:accent3>
        <a:srgbClr val="FEC10E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Macintosh PowerPoint</Application>
  <PresentationFormat>Custom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Tahoma</vt:lpstr>
      <vt:lpstr>Arial</vt:lpstr>
      <vt:lpstr>presentation VIS 2025</vt:lpstr>
      <vt:lpstr>XplainAct: Visualization for Personalized Intervention Insights </vt:lpstr>
      <vt:lpstr>Causality is everywhere</vt:lpstr>
      <vt:lpstr>Conditional Average Treatment Effect</vt:lpstr>
      <vt:lpstr>Challenges</vt:lpstr>
      <vt:lpstr>Deign Goals</vt:lpstr>
      <vt:lpstr>XplainAct Interface</vt:lpstr>
      <vt:lpstr>Case Study</vt:lpstr>
      <vt:lpstr>Case Study</vt:lpstr>
      <vt:lpstr>Case Study</vt:lpstr>
      <vt:lpstr>Case Study</vt:lpstr>
      <vt:lpstr>Limitations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XplainAct: Visualization for Personalized Intervention Insights </dc:title>
  <dc:creator>Lukas Pevny</dc:creator>
  <cp:lastModifiedBy>Yanming Zhang</cp:lastModifiedBy>
  <cp:revision>1</cp:revision>
  <dcterms:modified xsi:type="dcterms:W3CDTF">2025-11-22T07:43:47Z</dcterms:modified>
</cp:coreProperties>
</file>